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3"/>
  </p:notesMasterIdLst>
  <p:sldIdLst>
    <p:sldId id="260" r:id="rId2"/>
    <p:sldId id="269" r:id="rId3"/>
    <p:sldId id="280" r:id="rId4"/>
    <p:sldId id="271" r:id="rId5"/>
    <p:sldId id="282" r:id="rId6"/>
    <p:sldId id="275" r:id="rId7"/>
    <p:sldId id="272" r:id="rId8"/>
    <p:sldId id="274" r:id="rId9"/>
    <p:sldId id="261" r:id="rId10"/>
    <p:sldId id="276" r:id="rId11"/>
    <p:sldId id="277" r:id="rId12"/>
    <p:sldId id="262" r:id="rId13"/>
    <p:sldId id="285" r:id="rId14"/>
    <p:sldId id="263" r:id="rId15"/>
    <p:sldId id="283" r:id="rId16"/>
    <p:sldId id="264" r:id="rId17"/>
    <p:sldId id="284" r:id="rId18"/>
    <p:sldId id="265" r:id="rId19"/>
    <p:sldId id="266" r:id="rId20"/>
    <p:sldId id="270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15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11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_repository\pprime-repo\docs\ProjectDocumentation\Projections%20For%20ehealt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118873690924139E-2"/>
          <c:y val="2.5700277048702244E-2"/>
          <c:w val="0.7597209833865618"/>
          <c:h val="0.91630978419364251"/>
        </c:manualLayout>
      </c:layout>
      <c:lineChart>
        <c:grouping val="standard"/>
        <c:varyColors val="0"/>
        <c:ser>
          <c:idx val="0"/>
          <c:order val="0"/>
          <c:tx>
            <c:strRef>
              <c:f>'Total Income'!$C$1</c:f>
              <c:strCache>
                <c:ptCount val="1"/>
                <c:pt idx="0">
                  <c:v>World Projected Income (conservative)</c:v>
                </c:pt>
              </c:strCache>
            </c:strRef>
          </c:tx>
          <c:cat>
            <c:strRef>
              <c:f>'Total Income'!$B$2:$B$11</c:f>
              <c:strCache>
                <c:ptCount val="10"/>
                <c:pt idx="0">
                  <c:v>1st Year</c:v>
                </c:pt>
                <c:pt idx="1">
                  <c:v>2nd Year</c:v>
                </c:pt>
                <c:pt idx="2">
                  <c:v>3rd Year</c:v>
                </c:pt>
                <c:pt idx="3">
                  <c:v>4th Year</c:v>
                </c:pt>
                <c:pt idx="4">
                  <c:v>5th Year</c:v>
                </c:pt>
                <c:pt idx="5">
                  <c:v>6th Year</c:v>
                </c:pt>
                <c:pt idx="6">
                  <c:v>7th Year</c:v>
                </c:pt>
                <c:pt idx="7">
                  <c:v>8th Year</c:v>
                </c:pt>
                <c:pt idx="8">
                  <c:v>9th Year</c:v>
                </c:pt>
                <c:pt idx="9">
                  <c:v>10th Year</c:v>
                </c:pt>
              </c:strCache>
            </c:strRef>
          </c:cat>
          <c:val>
            <c:numRef>
              <c:f>'Total Income'!$C$2:$C$11</c:f>
              <c:numCache>
                <c:formatCode>"$"#,##0.00</c:formatCode>
                <c:ptCount val="10"/>
                <c:pt idx="0">
                  <c:v>12400</c:v>
                </c:pt>
                <c:pt idx="1">
                  <c:v>62000</c:v>
                </c:pt>
                <c:pt idx="2">
                  <c:v>208000</c:v>
                </c:pt>
                <c:pt idx="3">
                  <c:v>515000</c:v>
                </c:pt>
                <c:pt idx="4">
                  <c:v>1025000</c:v>
                </c:pt>
                <c:pt idx="5">
                  <c:v>1435000</c:v>
                </c:pt>
                <c:pt idx="6">
                  <c:v>1845000</c:v>
                </c:pt>
                <c:pt idx="7">
                  <c:v>2460000</c:v>
                </c:pt>
                <c:pt idx="8">
                  <c:v>3280000</c:v>
                </c:pt>
                <c:pt idx="9">
                  <c:v>4100000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16E-47FC-9E84-DEA333B741A3}"/>
            </c:ext>
          </c:extLst>
        </c:ser>
        <c:ser>
          <c:idx val="1"/>
          <c:order val="1"/>
          <c:tx>
            <c:strRef>
              <c:f>'Total Income'!$D$1</c:f>
              <c:strCache>
                <c:ptCount val="1"/>
                <c:pt idx="0">
                  <c:v>World Projected Icome (Normal)</c:v>
                </c:pt>
              </c:strCache>
            </c:strRef>
          </c:tx>
          <c:cat>
            <c:strRef>
              <c:f>'Total Income'!$B$2:$B$11</c:f>
              <c:strCache>
                <c:ptCount val="10"/>
                <c:pt idx="0">
                  <c:v>1st Year</c:v>
                </c:pt>
                <c:pt idx="1">
                  <c:v>2nd Year</c:v>
                </c:pt>
                <c:pt idx="2">
                  <c:v>3rd Year</c:v>
                </c:pt>
                <c:pt idx="3">
                  <c:v>4th Year</c:v>
                </c:pt>
                <c:pt idx="4">
                  <c:v>5th Year</c:v>
                </c:pt>
                <c:pt idx="5">
                  <c:v>6th Year</c:v>
                </c:pt>
                <c:pt idx="6">
                  <c:v>7th Year</c:v>
                </c:pt>
                <c:pt idx="7">
                  <c:v>8th Year</c:v>
                </c:pt>
                <c:pt idx="8">
                  <c:v>9th Year</c:v>
                </c:pt>
                <c:pt idx="9">
                  <c:v>10th Year</c:v>
                </c:pt>
              </c:strCache>
            </c:strRef>
          </c:cat>
          <c:val>
            <c:numRef>
              <c:f>'Total Income'!$D$2:$D$11</c:f>
              <c:numCache>
                <c:formatCode>"$"#,##0.00</c:formatCode>
                <c:ptCount val="10"/>
                <c:pt idx="0">
                  <c:v>24800</c:v>
                </c:pt>
                <c:pt idx="1">
                  <c:v>124000</c:v>
                </c:pt>
                <c:pt idx="2">
                  <c:v>416000</c:v>
                </c:pt>
                <c:pt idx="3">
                  <c:v>1030000</c:v>
                </c:pt>
                <c:pt idx="4">
                  <c:v>1540000</c:v>
                </c:pt>
                <c:pt idx="5">
                  <c:v>2260000</c:v>
                </c:pt>
                <c:pt idx="6">
                  <c:v>3690000</c:v>
                </c:pt>
                <c:pt idx="7">
                  <c:v>4100000</c:v>
                </c:pt>
                <c:pt idx="8">
                  <c:v>6150000</c:v>
                </c:pt>
                <c:pt idx="9">
                  <c:v>8200000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16E-47FC-9E84-DEA333B741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535296"/>
        <c:axId val="58528832"/>
      </c:lineChart>
      <c:catAx>
        <c:axId val="116535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8528832"/>
        <c:crosses val="autoZero"/>
        <c:auto val="1"/>
        <c:lblAlgn val="ctr"/>
        <c:lblOffset val="100"/>
        <c:noMultiLvlLbl val="0"/>
      </c:catAx>
      <c:valAx>
        <c:axId val="58528832"/>
        <c:scaling>
          <c:orientation val="minMax"/>
        </c:scaling>
        <c:delete val="0"/>
        <c:axPos val="l"/>
        <c:majorGridlines/>
        <c:numFmt formatCode="&quot;$&quot;#,##0.00" sourceLinked="1"/>
        <c:majorTickMark val="out"/>
        <c:minorTickMark val="none"/>
        <c:tickLblPos val="nextTo"/>
        <c:crossAx val="116535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1168237439154794"/>
          <c:y val="0.14332658938466025"/>
          <c:w val="0.29689937809264355"/>
          <c:h val="8.3717191601049873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15415-CD92-4DF3-B353-EEC7B1B6660D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6A1EF-6B1D-40F9-AA09-3B59134A4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75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6A1EF-6B1D-40F9-AA09-3B59134A492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59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D1BC-F4FF-4B5D-AF85-521F11B90360}" type="datetime1">
              <a:rPr lang="en-US" smtClean="0"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https://ehealthllc.com/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1C78-BA1B-4F55-9410-14CBBE925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ACCF-2C48-45F2-B547-317BFD62BA1E}" type="datetime1">
              <a:rPr lang="en-US" smtClean="0"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https://ehealthllc.com/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1C78-BA1B-4F55-9410-14CBBE925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6E06-2D29-4F5C-BD6B-53A36FC50954}" type="datetime1">
              <a:rPr lang="en-US" smtClean="0"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https://ehealthllc.com/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1C78-BA1B-4F55-9410-14CBBE925DB0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C9D51-4DA1-4BAF-B475-AAA2D344E56C}" type="datetime1">
              <a:rPr lang="en-US" smtClean="0"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https://ehealthllc.com/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1C78-BA1B-4F55-9410-14CBBE925DB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3F5A9-290A-4F40-9D32-852EDCBCF42A}" type="datetime1">
              <a:rPr lang="en-US" smtClean="0"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https://ehealthllc.com/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1C78-BA1B-4F55-9410-14CBBE925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AC85-2E1A-4AB6-8C50-16A881749FAA}" type="datetime1">
              <a:rPr lang="en-US" smtClean="0"/>
              <a:t>4/22/2017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https://ehealthllc.com/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1C78-BA1B-4F55-9410-14CBBE925DB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65D2E-F383-4880-BC5A-F9EEC6DEF5E4}" type="datetime1">
              <a:rPr lang="en-US" smtClean="0"/>
              <a:t>4/22/2017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https://ehealthllc.com/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1C78-BA1B-4F55-9410-14CBBE925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4AC9-7995-4420-8395-417D476051D8}" type="datetime1">
              <a:rPr lang="en-US" smtClean="0"/>
              <a:t>4/22/2017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https://ehealthllc.com/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1C78-BA1B-4F55-9410-14CBBE925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E7B2C-0A7F-43AB-AD56-303C354DC67C}" type="datetime1">
              <a:rPr lang="en-US" smtClean="0"/>
              <a:t>4/22/2017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https://ehealthllc.com/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1C78-BA1B-4F55-9410-14CBBE925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20D1-0204-4B31-87DB-5EF25AE0D552}" type="datetime1">
              <a:rPr lang="en-US" smtClean="0"/>
              <a:t>4/22/2017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https://ehealthllc.com/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1C78-BA1B-4F55-9410-14CBBE925DB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5A112-14CB-4BB7-891B-B7F9DFD940DB}" type="datetime1">
              <a:rPr lang="en-US" smtClean="0"/>
              <a:t>4/22/2017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https://ehealthllc.com/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1C78-BA1B-4F55-9410-14CBBE925DB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A793725-212E-46AA-8295-9A473DE99046}" type="datetime1">
              <a:rPr lang="en-US" smtClean="0"/>
              <a:t>4/22/2017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https://ehealthllc.com/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C851C78-BA1B-4F55-9410-14CBBE925DB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PPrime</a:t>
            </a:r>
            <a:r>
              <a:rPr lang="en-US" b="1" dirty="0"/>
              <a:t>- What is it?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An EHR ( Electronic Health Records) application.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 unique project initiated by </a:t>
            </a:r>
            <a:r>
              <a:rPr lang="en-US" b="1" dirty="0"/>
              <a:t>eHealth LLC </a:t>
            </a:r>
            <a:r>
              <a:rPr lang="en-US" dirty="0"/>
              <a:t>based in Saint Louis MO- USA.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Many unique features that are currently NOT available with other popular EHR applications (EPIC,CERNR).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PPrime</a:t>
            </a:r>
            <a:r>
              <a:rPr lang="en-US" sz="5400" b="1" spc="300" baseline="300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®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https://ehealthllc.com/</a:t>
            </a:r>
          </a:p>
        </p:txBody>
      </p:sp>
    </p:spTree>
    <p:extLst>
      <p:ext uri="{BB962C8B-B14F-4D97-AF65-F5344CB8AC3E}">
        <p14:creationId xmlns:p14="http://schemas.microsoft.com/office/powerpoint/2010/main" val="347388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2133600"/>
            <a:ext cx="7408333" cy="4191000"/>
          </a:xfrm>
        </p:spPr>
        <p:txBody>
          <a:bodyPr>
            <a:normAutofit lnSpcReduction="10000"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Our </a:t>
            </a:r>
            <a:r>
              <a:rPr lang="en-US" sz="2400" dirty="0" err="1"/>
              <a:t>PPrime</a:t>
            </a:r>
            <a:r>
              <a:rPr lang="en-US" sz="2400" dirty="0"/>
              <a:t> Dashboard is professional looking, an impressive yet very useful feature for a business unit.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err="1"/>
              <a:t>PPrime</a:t>
            </a:r>
            <a:r>
              <a:rPr lang="en-US" sz="2400" dirty="0"/>
              <a:t> provide physicians and medical professionals to add their own custom graphs for tracking any important patient matrix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This </a:t>
            </a:r>
            <a:r>
              <a:rPr lang="en-US" sz="2400" dirty="0" err="1"/>
              <a:t>PPrime</a:t>
            </a:r>
            <a:r>
              <a:rPr lang="en-US" sz="2400" dirty="0"/>
              <a:t> application can be very will adaptive to multiple lines of practices ( like “Family Physicians”, “Big Hospitals”, “Nursing Homes”, Chiropractic, Ayurveda, Homeopathic lines of medicines, “Physiotherapy Centers” and other holistic body approach lines of business).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Highlights....Continue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https://ehealthllc.com/</a:t>
            </a:r>
          </a:p>
        </p:txBody>
      </p:sp>
    </p:spTree>
    <p:extLst>
      <p:ext uri="{BB962C8B-B14F-4D97-AF65-F5344CB8AC3E}">
        <p14:creationId xmlns:p14="http://schemas.microsoft.com/office/powerpoint/2010/main" val="184074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81200"/>
            <a:ext cx="7408333" cy="4144963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This product architecture and issue tracking approach is very flexible enough  and  can be easily customized to track:</a:t>
            </a:r>
          </a:p>
          <a:p>
            <a:pPr lvl="3">
              <a:buFont typeface="Wingdings" panose="05000000000000000000" pitchFamily="2" charset="2"/>
              <a:buChar char="q"/>
            </a:pPr>
            <a:r>
              <a:rPr lang="en-US" dirty="0"/>
              <a:t> Process factory issues ( chemical and oil &amp; gas) </a:t>
            </a:r>
          </a:p>
          <a:p>
            <a:pPr lvl="3">
              <a:buFont typeface="Wingdings" panose="05000000000000000000" pitchFamily="2" charset="2"/>
              <a:buChar char="q"/>
            </a:pPr>
            <a:r>
              <a:rPr lang="en-US" dirty="0"/>
              <a:t>Big equipment's ( airplanes, earthmoving equipment)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Global Market  with trillions of dollars on Healthcare side along with our effective marketing model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Highlights....Continue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https://ehealthllc.com/</a:t>
            </a:r>
          </a:p>
        </p:txBody>
      </p:sp>
    </p:spTree>
    <p:extLst>
      <p:ext uri="{BB962C8B-B14F-4D97-AF65-F5344CB8AC3E}">
        <p14:creationId xmlns:p14="http://schemas.microsoft.com/office/powerpoint/2010/main" val="2268398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95400"/>
            <a:ext cx="6400800" cy="106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/>
              <a:t>This patent pending, state of the art feature is very unique and not available elsewhere. This feature makes physicians to quickly understand a patient as a whole without spending time for reading the patient records saving lot of valuable time. </a:t>
            </a:r>
          </a:p>
          <a:p>
            <a:pPr lvl="5"/>
            <a:endParaRPr lang="en-US" sz="1800" dirty="0"/>
          </a:p>
          <a:p>
            <a:pPr lvl="5"/>
            <a:endParaRPr lang="en-US" sz="1800" dirty="0"/>
          </a:p>
          <a:p>
            <a:pPr lvl="5"/>
            <a:endParaRPr lang="en-US" dirty="0"/>
          </a:p>
          <a:p>
            <a:pPr lvl="3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33272"/>
          </a:xfrm>
        </p:spPr>
        <p:txBody>
          <a:bodyPr>
            <a:noAutofit/>
          </a:bodyPr>
          <a:lstStyle/>
          <a:p>
            <a:r>
              <a:rPr lang="en-US" sz="3200" dirty="0"/>
              <a:t>Our Patent Pending</a:t>
            </a:r>
            <a:r>
              <a:rPr lang="en-US" sz="3200" baseline="40000" dirty="0"/>
              <a:t>*</a:t>
            </a:r>
            <a:r>
              <a:rPr lang="en-US" sz="1400" dirty="0"/>
              <a:t> </a:t>
            </a:r>
            <a:r>
              <a:rPr lang="en-US" sz="3200" dirty="0"/>
              <a:t>Patient Profile Screen:</a:t>
            </a:r>
            <a:endParaRPr lang="en-US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38400"/>
            <a:ext cx="6248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https://ehealthllc.com/</a:t>
            </a:r>
          </a:p>
        </p:txBody>
      </p:sp>
    </p:spTree>
    <p:extLst>
      <p:ext uri="{BB962C8B-B14F-4D97-AF65-F5344CB8AC3E}">
        <p14:creationId xmlns:p14="http://schemas.microsoft.com/office/powerpoint/2010/main" val="3752732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828800"/>
            <a:ext cx="7899400" cy="4297363"/>
          </a:xfrm>
        </p:spPr>
        <p:txBody>
          <a:bodyPr>
            <a:normAutofit/>
          </a:bodyPr>
          <a:lstStyle/>
          <a:p>
            <a:pPr lvl="3">
              <a:buFont typeface="Wingdings" panose="05000000000000000000" pitchFamily="2" charset="2"/>
              <a:buChar char="Ø"/>
            </a:pPr>
            <a:r>
              <a:rPr lang="en-US" sz="2400" dirty="0"/>
              <a:t>Saving time for physicians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400" dirty="0"/>
              <a:t>Understanding patient better.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400" dirty="0"/>
              <a:t>Increasing the productivity of doctors.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400" dirty="0"/>
              <a:t>Helps in making well informed better decision on encounters.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400" dirty="0"/>
              <a:t>Saves money for business as a whole.</a:t>
            </a:r>
          </a:p>
          <a:p>
            <a:pPr lvl="5">
              <a:buFont typeface="Wingdings" panose="05000000000000000000" pitchFamily="2" charset="2"/>
              <a:buChar char="v"/>
            </a:pPr>
            <a:r>
              <a:rPr lang="en-US" sz="1600" dirty="0"/>
              <a:t>Physician time saved translate to money saved.</a:t>
            </a:r>
          </a:p>
          <a:p>
            <a:pPr lvl="5">
              <a:buFont typeface="Wingdings" panose="05000000000000000000" pitchFamily="2" charset="2"/>
              <a:buChar char="v"/>
            </a:pPr>
            <a:r>
              <a:rPr lang="en-US" sz="1600" dirty="0"/>
              <a:t>Quality prognosis makes satisfied patients and more popularity bring business.</a:t>
            </a:r>
          </a:p>
          <a:p>
            <a:pPr lvl="5">
              <a:buFont typeface="Wingdings" panose="05000000000000000000" pitchFamily="2" charset="2"/>
              <a:buChar char="v"/>
            </a:pPr>
            <a:r>
              <a:rPr lang="en-US" sz="1600" dirty="0"/>
              <a:t>Saves money on malpractice encounters </a:t>
            </a:r>
            <a:r>
              <a:rPr lang="en-US" sz="1200" dirty="0"/>
              <a:t>.</a:t>
            </a:r>
          </a:p>
          <a:p>
            <a:pPr lvl="5"/>
            <a:endParaRPr lang="en-US" sz="1800" dirty="0"/>
          </a:p>
          <a:p>
            <a:pPr lvl="5"/>
            <a:endParaRPr lang="en-US" sz="1800" dirty="0"/>
          </a:p>
          <a:p>
            <a:pPr lvl="5"/>
            <a:endParaRPr lang="en-US" dirty="0"/>
          </a:p>
          <a:p>
            <a:pPr lvl="3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Our Patent Pending* Patient Profile Screen:- Continue..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https://ehealthllc.com/</a:t>
            </a:r>
          </a:p>
        </p:txBody>
      </p:sp>
    </p:spTree>
    <p:extLst>
      <p:ext uri="{BB962C8B-B14F-4D97-AF65-F5344CB8AC3E}">
        <p14:creationId xmlns:p14="http://schemas.microsoft.com/office/powerpoint/2010/main" val="2518805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Dr. Daily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638" y="1219201"/>
            <a:ext cx="8081961" cy="838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This screen allow physicians to take a look at their daily patient list from their home devices very quick on a single click of a button.</a:t>
            </a:r>
          </a:p>
          <a:p>
            <a:pPr lvl="1"/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1905000"/>
            <a:ext cx="8158162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https://ehealthllc.com/</a:t>
            </a:r>
          </a:p>
        </p:txBody>
      </p:sp>
    </p:spTree>
    <p:extLst>
      <p:ext uri="{BB962C8B-B14F-4D97-AF65-F5344CB8AC3E}">
        <p14:creationId xmlns:p14="http://schemas.microsoft.com/office/powerpoint/2010/main" val="78731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86000"/>
            <a:ext cx="7408333" cy="3886200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This help the physicians to see quickly his/her schedule, understand work load and get information about the patients at a glance.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If needed physicians can drill down further to see patient “Profile Screen*”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The list enable a busy physician to understand patient  while physicians  are even “On The Move”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Enable physicians to manage his/her day lot better.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Dr. Daily List-Cont..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https://ehealthllc.com/</a:t>
            </a:r>
          </a:p>
        </p:txBody>
      </p:sp>
    </p:spTree>
    <p:extLst>
      <p:ext uri="{BB962C8B-B14F-4D97-AF65-F5344CB8AC3E}">
        <p14:creationId xmlns:p14="http://schemas.microsoft.com/office/powerpoint/2010/main" val="3640760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153399" cy="4144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This screen is designed to help office/facility to better manage the patients by the office staff. This feature resolves an existing gap in many commercially available applications currently.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Management Screen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0"/>
            <a:ext cx="81534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https://ehealthllc.com/</a:t>
            </a:r>
          </a:p>
        </p:txBody>
      </p:sp>
    </p:spTree>
    <p:extLst>
      <p:ext uri="{BB962C8B-B14F-4D97-AF65-F5344CB8AC3E}">
        <p14:creationId xmlns:p14="http://schemas.microsoft.com/office/powerpoint/2010/main" val="3160926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1981200"/>
            <a:ext cx="7408333" cy="4144963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Office staff can see a comprehensive patient list for any facility that is scheduled to a visit order by date and time.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Staff can sent text, email, and call &amp; communicate with patient right from this very screen.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Office staff can even filter by different fields to enable to get to any patient records easily.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Staff can even take actions like postpone and update the schedules/encounters from this screen.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Speed-up the office work and productivity.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Patient Management Screen—Cont..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https://ehealthllc.com/</a:t>
            </a:r>
          </a:p>
        </p:txBody>
      </p:sp>
    </p:spTree>
    <p:extLst>
      <p:ext uri="{BB962C8B-B14F-4D97-AF65-F5344CB8AC3E}">
        <p14:creationId xmlns:p14="http://schemas.microsoft.com/office/powerpoint/2010/main" val="2015548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7408333" cy="4267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/>
              <a:t>This is very professional looking Dashboard enable to see “Health” of the business unit as a whole.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Ability to track different matrix for  the business.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Identify action area and items easily.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Ability to drilldown and see the root cause.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 Identify application health issues if any.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Drill down to produce different analysis graphs.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Alert the milestone dates for the business.</a:t>
            </a:r>
          </a:p>
          <a:p>
            <a:pPr lvl="8"/>
            <a:r>
              <a:rPr lang="en-US" dirty="0"/>
              <a:t>Business License Expiry Due In: -- days</a:t>
            </a:r>
          </a:p>
          <a:p>
            <a:pPr lvl="8"/>
            <a:r>
              <a:rPr lang="en-US" dirty="0"/>
              <a:t> Physician  Certification Expiry Due In: -- days</a:t>
            </a:r>
          </a:p>
          <a:p>
            <a:pPr lvl="8"/>
            <a:r>
              <a:rPr lang="en-US" dirty="0"/>
              <a:t> Nurse  Certification Expiry Due In: --- days</a:t>
            </a:r>
          </a:p>
          <a:p>
            <a:pPr lvl="8"/>
            <a:r>
              <a:rPr lang="en-US" dirty="0"/>
              <a:t> Technician  Certification Expiry Due In: ---days</a:t>
            </a:r>
          </a:p>
          <a:p>
            <a:pPr lvl="8"/>
            <a:r>
              <a:rPr lang="en-US" dirty="0"/>
              <a:t> Inspection Date Due In: --- days</a:t>
            </a:r>
          </a:p>
          <a:p>
            <a:pPr lvl="3">
              <a:buFont typeface="Wingdings" panose="05000000000000000000" pitchFamily="2" charset="2"/>
              <a:buChar char="Ø"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PPrime</a:t>
            </a:r>
            <a:r>
              <a:rPr lang="en-US" dirty="0"/>
              <a:t> Dashboard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https://ehealthllc.com/</a:t>
            </a:r>
          </a:p>
        </p:txBody>
      </p:sp>
    </p:spTree>
    <p:extLst>
      <p:ext uri="{BB962C8B-B14F-4D97-AF65-F5344CB8AC3E}">
        <p14:creationId xmlns:p14="http://schemas.microsoft.com/office/powerpoint/2010/main" val="347237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209800"/>
            <a:ext cx="7408333" cy="39163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Current applications mostly provide with standard graphing feature and most of them are not relevant for a particulate patient. This feature provide physicians to add matrix and graphs they wanted to track for a particular patient and for a particular context.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Since this is customized to a patient, managing the treatment progress and its effectiveness  is highly visual and apparent.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Custom Graphing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https://ehealthllc.com/</a:t>
            </a:r>
          </a:p>
        </p:txBody>
      </p:sp>
    </p:spTree>
    <p:extLst>
      <p:ext uri="{BB962C8B-B14F-4D97-AF65-F5344CB8AC3E}">
        <p14:creationId xmlns:p14="http://schemas.microsoft.com/office/powerpoint/2010/main" val="2363362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133600"/>
            <a:ext cx="7408333" cy="3992563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400" dirty="0" err="1"/>
              <a:t>PPrime</a:t>
            </a:r>
            <a:r>
              <a:rPr lang="en-US" sz="2400" dirty="0"/>
              <a:t> application expected to be used in following lines of medical practices:</a:t>
            </a:r>
          </a:p>
          <a:p>
            <a:pPr marL="622300" lvl="2" indent="-342900">
              <a:buFont typeface="Wingdings" panose="05000000000000000000" pitchFamily="2" charset="2"/>
              <a:buChar char="Ø"/>
            </a:pPr>
            <a:r>
              <a:rPr lang="en-US" dirty="0"/>
              <a:t>Family Physicians</a:t>
            </a:r>
          </a:p>
          <a:p>
            <a:pPr marL="622300" lvl="2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622300" lvl="2" indent="-342900">
              <a:buFont typeface="Wingdings" panose="05000000000000000000" pitchFamily="2" charset="2"/>
              <a:buChar char="Ø"/>
            </a:pPr>
            <a:r>
              <a:rPr lang="en-US" dirty="0"/>
              <a:t>Large Hospitals</a:t>
            </a:r>
          </a:p>
          <a:p>
            <a:pPr marL="622300" lvl="2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622300" lvl="2" indent="-342900">
              <a:buFont typeface="Wingdings" panose="05000000000000000000" pitchFamily="2" charset="2"/>
              <a:buChar char="Ø"/>
            </a:pPr>
            <a:r>
              <a:rPr lang="en-US" dirty="0"/>
              <a:t>Nursing Homes </a:t>
            </a:r>
          </a:p>
          <a:p>
            <a:pPr marL="622300" lvl="2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622300" lvl="2" indent="-342900">
              <a:buFont typeface="Wingdings" panose="05000000000000000000" pitchFamily="2" charset="2"/>
              <a:buChar char="Ø"/>
            </a:pPr>
            <a:r>
              <a:rPr lang="en-US" dirty="0"/>
              <a:t>Chiropractic  </a:t>
            </a:r>
          </a:p>
          <a:p>
            <a:pPr marL="622300" lvl="2" indent="-34290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PPrime</a:t>
            </a:r>
            <a:r>
              <a:rPr lang="en-US" dirty="0"/>
              <a:t> Business Landscape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956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2" y="3548062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910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3" y="5105400"/>
            <a:ext cx="41433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https://ehealthllc.com/</a:t>
            </a:r>
          </a:p>
        </p:txBody>
      </p:sp>
    </p:spTree>
    <p:extLst>
      <p:ext uri="{BB962C8B-B14F-4D97-AF65-F5344CB8AC3E}">
        <p14:creationId xmlns:p14="http://schemas.microsoft.com/office/powerpoint/2010/main" val="2013176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133600"/>
            <a:ext cx="7814733" cy="3992563"/>
          </a:xfrm>
        </p:spPr>
        <p:txBody>
          <a:bodyPr/>
          <a:lstStyle/>
          <a:p>
            <a:pPr marL="0" lvl="1" indent="0">
              <a:buNone/>
            </a:pPr>
            <a:r>
              <a:rPr lang="en-US" sz="2800" dirty="0"/>
              <a:t>This product architecture and issue tracking approach is very flexible enough  and  can be easily customized to other lines of business. 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2800" dirty="0"/>
              <a:t>Process factory issues ( chemical and oil &amp; gas)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2800" dirty="0"/>
              <a:t>Track big equipment's issues ( airplanes, earthmoving equipment)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</a:t>
            </a:r>
            <a:r>
              <a:rPr lang="en-US" dirty="0"/>
              <a:t>Lines Of Business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https://ehealthllc.com/</a:t>
            </a:r>
          </a:p>
        </p:txBody>
      </p:sp>
    </p:spTree>
    <p:extLst>
      <p:ext uri="{BB962C8B-B14F-4D97-AF65-F5344CB8AC3E}">
        <p14:creationId xmlns:p14="http://schemas.microsoft.com/office/powerpoint/2010/main" val="2730038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EHR Market </a:t>
            </a:r>
            <a:r>
              <a:rPr lang="en-US" dirty="0"/>
              <a:t>Share</a:t>
            </a:r>
          </a:p>
        </p:txBody>
      </p:sp>
      <p:pic>
        <p:nvPicPr>
          <p:cNvPr id="3074" name="Picture 2" descr="http://blogs-images.forbes.com/danmunro/files/2014/08/top5fin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7543800" cy="481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https://ehealthllc.com/</a:t>
            </a:r>
          </a:p>
        </p:txBody>
      </p:sp>
    </p:spTree>
    <p:extLst>
      <p:ext uri="{BB962C8B-B14F-4D97-AF65-F5344CB8AC3E}">
        <p14:creationId xmlns:p14="http://schemas.microsoft.com/office/powerpoint/2010/main" val="1651547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133600"/>
            <a:ext cx="7408333" cy="3992563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400" dirty="0" err="1"/>
              <a:t>PPrime</a:t>
            </a:r>
            <a:r>
              <a:rPr lang="en-US" sz="2400" dirty="0"/>
              <a:t> application expected to be used in following lines of medical practices:</a:t>
            </a:r>
          </a:p>
          <a:p>
            <a:pPr marL="622300" lvl="2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622300" lvl="2" indent="-342900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Ayurvedic</a:t>
            </a:r>
            <a:r>
              <a:rPr lang="en-US" dirty="0"/>
              <a:t> Medicine </a:t>
            </a:r>
          </a:p>
          <a:p>
            <a:pPr marL="622300" lvl="2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622300" lvl="2" indent="-342900">
              <a:buFont typeface="Wingdings" panose="05000000000000000000" pitchFamily="2" charset="2"/>
              <a:buChar char="Ø"/>
            </a:pPr>
            <a:r>
              <a:rPr lang="en-US" dirty="0"/>
              <a:t>Homeopathic lines of medicines </a:t>
            </a:r>
          </a:p>
          <a:p>
            <a:pPr marL="622300" lvl="2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622300" lvl="2" indent="-342900">
              <a:buFont typeface="Wingdings" panose="05000000000000000000" pitchFamily="2" charset="2"/>
              <a:buChar char="Ø"/>
            </a:pPr>
            <a:r>
              <a:rPr lang="en-US" dirty="0"/>
              <a:t>Physiotherapy Centers </a:t>
            </a:r>
          </a:p>
          <a:p>
            <a:pPr marL="622300" lvl="2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622300" lvl="2" indent="-342900">
              <a:buFont typeface="Wingdings" panose="05000000000000000000" pitchFamily="2" charset="2"/>
              <a:buChar char="Ø"/>
            </a:pPr>
            <a:r>
              <a:rPr lang="en-US" dirty="0"/>
              <a:t>Other holistic body approach treatments practices.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PPrime</a:t>
            </a:r>
            <a:r>
              <a:rPr lang="en-US" dirty="0"/>
              <a:t> Business Landscape...Continue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956366"/>
            <a:ext cx="723900" cy="701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86200"/>
            <a:ext cx="2286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4578751"/>
            <a:ext cx="914399" cy="67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334000"/>
            <a:ext cx="106680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https://ehealthllc.com/</a:t>
            </a:r>
          </a:p>
        </p:txBody>
      </p:sp>
    </p:spTree>
    <p:extLst>
      <p:ext uri="{BB962C8B-B14F-4D97-AF65-F5344CB8AC3E}">
        <p14:creationId xmlns:p14="http://schemas.microsoft.com/office/powerpoint/2010/main" val="3053913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05000"/>
            <a:ext cx="7408333" cy="4221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Global Healthcare business is over </a:t>
            </a:r>
            <a:r>
              <a:rPr lang="en-US" sz="3200" b="1" dirty="0"/>
              <a:t>$ 6.5 trillion</a:t>
            </a:r>
            <a:r>
              <a:rPr lang="en-US" sz="3200" dirty="0"/>
              <a:t> ( US alone &gt; $3 Trillion) with emphasis on moving towards all electronic. We are well positioned to tap that market especially outside USA where electronic health records (EHR) are at early stages of establishment.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Markets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https://ehealthllc.com/</a:t>
            </a:r>
          </a:p>
        </p:txBody>
      </p:sp>
    </p:spTree>
    <p:extLst>
      <p:ext uri="{BB962C8B-B14F-4D97-AF65-F5344CB8AC3E}">
        <p14:creationId xmlns:p14="http://schemas.microsoft.com/office/powerpoint/2010/main" val="1600704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7391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https://ehealthllc.com/</a:t>
            </a:r>
          </a:p>
        </p:txBody>
      </p:sp>
    </p:spTree>
    <p:extLst>
      <p:ext uri="{BB962C8B-B14F-4D97-AF65-F5344CB8AC3E}">
        <p14:creationId xmlns:p14="http://schemas.microsoft.com/office/powerpoint/2010/main" val="2511291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981200"/>
            <a:ext cx="7408333" cy="4373563"/>
          </a:xfrm>
        </p:spPr>
        <p:txBody>
          <a:bodyPr/>
          <a:lstStyle/>
          <a:p>
            <a:r>
              <a:rPr lang="en-US" sz="2800" b="1" dirty="0"/>
              <a:t>Our current market segments identified: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/>
              <a:t>USA ( all states, starting with Missouri)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/>
              <a:t>India ( all states, with Unique* marketing)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/>
              <a:t>Dhaka ( Bangladesh)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/>
              <a:t>Doha (Qatar)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/>
              <a:t>UAE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/>
              <a:t>South Africa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/>
              <a:t>Nigeria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/>
              <a:t>Australia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Segment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https://ehealthllc.com/</a:t>
            </a:r>
          </a:p>
        </p:txBody>
      </p:sp>
    </p:spTree>
    <p:extLst>
      <p:ext uri="{BB962C8B-B14F-4D97-AF65-F5344CB8AC3E}">
        <p14:creationId xmlns:p14="http://schemas.microsoft.com/office/powerpoint/2010/main" val="803666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 Projection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209950"/>
              </p:ext>
            </p:extLst>
          </p:nvPr>
        </p:nvGraphicFramePr>
        <p:xfrm>
          <a:off x="304800" y="1524000"/>
          <a:ext cx="8458200" cy="4602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https://ehealthllc.com/</a:t>
            </a:r>
          </a:p>
        </p:txBody>
      </p:sp>
    </p:spTree>
    <p:extLst>
      <p:ext uri="{BB962C8B-B14F-4D97-AF65-F5344CB8AC3E}">
        <p14:creationId xmlns:p14="http://schemas.microsoft.com/office/powerpoint/2010/main" val="1075953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09800"/>
            <a:ext cx="8534400" cy="3916363"/>
          </a:xfrm>
        </p:spPr>
        <p:txBody>
          <a:bodyPr>
            <a:normAutofit fontScale="92500"/>
          </a:bodyPr>
          <a:lstStyle/>
          <a:p>
            <a:r>
              <a:rPr lang="en-US" dirty="0"/>
              <a:t>Dr. George Abraham – Asst. Professor UMKC- Medical Colleague.</a:t>
            </a:r>
          </a:p>
          <a:p>
            <a:r>
              <a:rPr lang="en-US" dirty="0"/>
              <a:t>Dr. Nanda  Chief of Staff (Physicians) – SSM Hospitals</a:t>
            </a:r>
          </a:p>
          <a:p>
            <a:r>
              <a:rPr lang="en-US" dirty="0"/>
              <a:t>Dr. </a:t>
            </a:r>
            <a:r>
              <a:rPr lang="en-US" dirty="0" err="1"/>
              <a:t>Saji</a:t>
            </a:r>
            <a:r>
              <a:rPr lang="en-US" dirty="0"/>
              <a:t> Jacob MD-Robotic Surgeon.</a:t>
            </a:r>
          </a:p>
          <a:p>
            <a:r>
              <a:rPr lang="en-US" dirty="0"/>
              <a:t>Dr. James Abraham MD ( Pulmonary &amp; Critical Care)</a:t>
            </a:r>
          </a:p>
          <a:p>
            <a:r>
              <a:rPr lang="en-US" dirty="0"/>
              <a:t>Dr. Susy Elias MD</a:t>
            </a:r>
          </a:p>
          <a:p>
            <a:r>
              <a:rPr lang="en-US" dirty="0"/>
              <a:t>Dr. </a:t>
            </a:r>
            <a:r>
              <a:rPr lang="en-US" dirty="0" err="1"/>
              <a:t>Deepu</a:t>
            </a:r>
            <a:r>
              <a:rPr lang="en-US" dirty="0"/>
              <a:t> </a:t>
            </a:r>
            <a:r>
              <a:rPr lang="en-US" dirty="0" err="1"/>
              <a:t>Sudhakaran</a:t>
            </a:r>
            <a:r>
              <a:rPr lang="en-US" dirty="0"/>
              <a:t>, MD MBA (Washington University) Bariatric Surgeon.</a:t>
            </a:r>
          </a:p>
          <a:p>
            <a:r>
              <a:rPr lang="en-US" dirty="0"/>
              <a:t>Dr. </a:t>
            </a:r>
            <a:r>
              <a:rPr lang="en-US" dirty="0" err="1"/>
              <a:t>Chandrashekhar</a:t>
            </a:r>
            <a:r>
              <a:rPr lang="en-US" dirty="0"/>
              <a:t> MD –Family Practitioner.</a:t>
            </a:r>
          </a:p>
          <a:p>
            <a:r>
              <a:rPr lang="en-US" dirty="0"/>
              <a:t>Dr. </a:t>
            </a:r>
            <a:r>
              <a:rPr lang="en-US" dirty="0" err="1"/>
              <a:t>Kirubahara</a:t>
            </a:r>
            <a:r>
              <a:rPr lang="en-US" dirty="0"/>
              <a:t>, </a:t>
            </a:r>
            <a:r>
              <a:rPr lang="en-US" dirty="0" err="1"/>
              <a:t>Vaheesan</a:t>
            </a:r>
            <a:r>
              <a:rPr lang="en-US" dirty="0"/>
              <a:t>  SLU - Chief  of Interventional Radiology.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Well Wishers &amp; Sponsors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https://ehealthllc.com/</a:t>
            </a:r>
          </a:p>
        </p:txBody>
      </p:sp>
    </p:spTree>
    <p:extLst>
      <p:ext uri="{BB962C8B-B14F-4D97-AF65-F5344CB8AC3E}">
        <p14:creationId xmlns:p14="http://schemas.microsoft.com/office/powerpoint/2010/main" val="1223114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5344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Other than standard features that is available across almost all EHR applications, </a:t>
            </a:r>
            <a:r>
              <a:rPr lang="en-US" sz="2400" b="1" dirty="0" err="1"/>
              <a:t>PPrime</a:t>
            </a:r>
            <a:r>
              <a:rPr lang="en-US" sz="2400" b="1" dirty="0"/>
              <a:t> provide following value added features: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Main highlight of  </a:t>
            </a:r>
            <a:r>
              <a:rPr lang="en-US" sz="2400" dirty="0" err="1"/>
              <a:t>PPrime</a:t>
            </a:r>
            <a:r>
              <a:rPr lang="en-US" sz="2400" dirty="0"/>
              <a:t> application is the Patented feature and its ability to present a patient in a visual form and represent the prognosis with in the whole body.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Providing doctors/physicians a daily list “Dr. Daily List” with most intuitive way to their smart devices ( iPad, tablets, Smart phones)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err="1"/>
              <a:t>PPrime</a:t>
            </a:r>
            <a:r>
              <a:rPr lang="en-US" sz="2400" dirty="0"/>
              <a:t> “Patient Management Screen” has the most effective way of  viewing and managing scheduled patients for any facility and take actions.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PPrime</a:t>
            </a:r>
            <a:r>
              <a:rPr lang="en-US" dirty="0"/>
              <a:t> Highlights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https://ehealthllc.com/</a:t>
            </a:r>
          </a:p>
        </p:txBody>
      </p:sp>
    </p:spTree>
    <p:extLst>
      <p:ext uri="{BB962C8B-B14F-4D97-AF65-F5344CB8AC3E}">
        <p14:creationId xmlns:p14="http://schemas.microsoft.com/office/powerpoint/2010/main" val="14839408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8488</TotalTime>
  <Words>1103</Words>
  <Application>Microsoft Office PowerPoint</Application>
  <PresentationFormat>On-screen Show (4:3)</PresentationFormat>
  <Paragraphs>134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Candara</vt:lpstr>
      <vt:lpstr>Symbol</vt:lpstr>
      <vt:lpstr>Wingdings</vt:lpstr>
      <vt:lpstr>Waveform</vt:lpstr>
      <vt:lpstr>PPrime®</vt:lpstr>
      <vt:lpstr>PPrime Business Landscape</vt:lpstr>
      <vt:lpstr>PPrime Business Landscape...Continue</vt:lpstr>
      <vt:lpstr>Our Markets</vt:lpstr>
      <vt:lpstr>PowerPoint Presentation</vt:lpstr>
      <vt:lpstr>Market Segment</vt:lpstr>
      <vt:lpstr>Revenue Projection</vt:lpstr>
      <vt:lpstr> Well Wishers &amp; Sponsors</vt:lpstr>
      <vt:lpstr>PPrime Highlights</vt:lpstr>
      <vt:lpstr>Highlights....Continue</vt:lpstr>
      <vt:lpstr>Highlights....Continue</vt:lpstr>
      <vt:lpstr>Our Patent Pending* Patient Profile Screen:</vt:lpstr>
      <vt:lpstr>Our Patent Pending* Patient Profile Screen:- Continue..</vt:lpstr>
      <vt:lpstr>Dr. Daily List</vt:lpstr>
      <vt:lpstr>Dr. Daily List-Cont..</vt:lpstr>
      <vt:lpstr>Patient Management Screen</vt:lpstr>
      <vt:lpstr>Patient Management Screen—Cont..</vt:lpstr>
      <vt:lpstr>PPrime Dashboard</vt:lpstr>
      <vt:lpstr>Our Custom Graphing</vt:lpstr>
      <vt:lpstr>Future Lines Of Business</vt:lpstr>
      <vt:lpstr>EHR Market Share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vattathara johny</dc:creator>
  <cp:lastModifiedBy>Owner</cp:lastModifiedBy>
  <cp:revision>177</cp:revision>
  <dcterms:created xsi:type="dcterms:W3CDTF">2014-02-05T03:04:51Z</dcterms:created>
  <dcterms:modified xsi:type="dcterms:W3CDTF">2017-04-22T22:43:14Z</dcterms:modified>
</cp:coreProperties>
</file>